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70" r:id="rId7"/>
    <p:sldId id="269" r:id="rId8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21" autoAdjust="0"/>
    <p:restoredTop sz="93188" autoAdjust="0"/>
  </p:normalViewPr>
  <p:slideViewPr>
    <p:cSldViewPr>
      <p:cViewPr varScale="1">
        <p:scale>
          <a:sx n="85" d="100"/>
          <a:sy n="85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BCCC-DDBA-408C-9A8E-69B7CD1541A9}" type="datetimeFigureOut">
              <a:rPr lang="es-HN" smtClean="0"/>
              <a:pPr/>
              <a:t>23/1/2018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31E3-F27D-490E-BEC2-F989B2EED56E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n/url?sa=i&amp;rct=j&amp;q=&amp;esrc=s&amp;source=images&amp;cd=&amp;cad=rja&amp;uact=8&amp;ved=0ahUKEwiUm4KAmNrYAhVvcd8KHZRmBmUQjRwIBw&amp;url=https://commons.wikimedia.org/wiki/File:Green_check.svg&amp;psig=AOvVaw2vvmIpZJLuTYn9Vekx_lSt&amp;ust=151611320214504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n/url?sa=i&amp;rct=j&amp;q=&amp;esrc=s&amp;source=images&amp;cd=&amp;cad=rja&amp;uact=8&amp;ved=0ahUKEwiUm4KAmNrYAhVvcd8KHZRmBmUQjRwIBw&amp;url=https://commons.wikimedia.org/wiki/File:Green_check.svg&amp;psig=AOvVaw2vvmIpZJLuTYn9Vekx_lSt&amp;ust=151611320214504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ASAIT.DREYESLAPTOP\Pictures\Senasa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6357958"/>
            <a:ext cx="564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b="1" dirty="0" smtClean="0">
                <a:solidFill>
                  <a:schemeClr val="bg1"/>
                </a:solidFill>
                <a:latin typeface="Arial Black" pitchFamily="34" charset="0"/>
              </a:rPr>
              <a:t>Ing. Diego José Reyes/dreyes@senasa.gob.hn</a:t>
            </a:r>
            <a:endParaRPr lang="es-HN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824" t="2614" r="10294" b="5882"/>
          <a:stretch>
            <a:fillRect/>
          </a:stretch>
        </p:blipFill>
        <p:spPr bwMode="auto">
          <a:xfrm>
            <a:off x="142844" y="142852"/>
            <a:ext cx="8786874" cy="64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"/>
          <p:cNvCxnSpPr/>
          <p:nvPr/>
        </p:nvCxnSpPr>
        <p:spPr>
          <a:xfrm>
            <a:off x="6000760" y="3143248"/>
            <a:ext cx="25717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NASAIT.DREYESLAPTOP\Pictures\TGR.png"/>
          <p:cNvPicPr>
            <a:picLocks noChangeAspect="1" noChangeArrowheads="1"/>
          </p:cNvPicPr>
          <p:nvPr/>
        </p:nvPicPr>
        <p:blipFill>
          <a:blip r:embed="rId2"/>
          <a:srcRect r="6107"/>
          <a:stretch>
            <a:fillRect/>
          </a:stretch>
        </p:blipFill>
        <p:spPr bwMode="auto">
          <a:xfrm>
            <a:off x="142844" y="142852"/>
            <a:ext cx="8786842" cy="5715040"/>
          </a:xfrm>
          <a:prstGeom prst="rect">
            <a:avLst/>
          </a:prstGeom>
          <a:noFill/>
        </p:spPr>
      </p:pic>
      <p:pic>
        <p:nvPicPr>
          <p:cNvPr id="3076" name="Picture 4" descr="Resultado de imagen para che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143512"/>
            <a:ext cx="559406" cy="52951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57158" y="485776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 smtClean="0"/>
              <a:t>SE PRESENTARAN DOS OPCIONES: </a:t>
            </a:r>
            <a:endParaRPr lang="es-HN" b="1" dirty="0"/>
          </a:p>
        </p:txBody>
      </p:sp>
      <p:pic>
        <p:nvPicPr>
          <p:cNvPr id="6" name="Picture 4" descr="Resultado de imagen para che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4500570"/>
            <a:ext cx="559406" cy="52951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85720" y="4857760"/>
            <a:ext cx="3643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HN" dirty="0" smtClean="0"/>
              <a:t>SELECCIONAR TGR-1 Manual </a:t>
            </a:r>
            <a:endParaRPr lang="es-HN" dirty="0"/>
          </a:p>
        </p:txBody>
      </p:sp>
      <p:sp>
        <p:nvSpPr>
          <p:cNvPr id="8" name="7 Rectángulo"/>
          <p:cNvSpPr/>
          <p:nvPr/>
        </p:nvSpPr>
        <p:spPr>
          <a:xfrm>
            <a:off x="4429124" y="4500570"/>
            <a:ext cx="421484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SENASAIT.DREYESLAPTOP\Pictures\TGR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435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15008" y="450057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/>
              <a:t>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857884" y="450057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/>
              <a:t>2</a:t>
            </a:r>
            <a:endParaRPr lang="es-HN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000760" y="450057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/>
              <a:t>3</a:t>
            </a:r>
            <a:endParaRPr lang="es-HN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143636" y="450057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/>
              <a:t>4</a:t>
            </a:r>
            <a:endParaRPr lang="es-HN" sz="12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5572132" y="4929198"/>
            <a:ext cx="20002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571604" y="5429264"/>
            <a:ext cx="35719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HN" dirty="0" smtClean="0"/>
              <a:t>Una vez que ha llenado la solicitud con los campos solicitados, procederá a escribir el numero de TGR-1</a:t>
            </a:r>
            <a:endParaRPr lang="es-HN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4572000" y="4643446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215074" y="542926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Y una vez escrito el numero de TGR, tendremos que presionar el botón Validar TGR-1</a:t>
            </a:r>
            <a:endParaRPr lang="es-HN" dirty="0"/>
          </a:p>
        </p:txBody>
      </p:sp>
      <p:cxnSp>
        <p:nvCxnSpPr>
          <p:cNvPr id="17" name="16 Conector recto de flecha"/>
          <p:cNvCxnSpPr/>
          <p:nvPr/>
        </p:nvCxnSpPr>
        <p:spPr>
          <a:xfrm rot="10800000">
            <a:off x="6286512" y="500063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0156" t="47222" r="17188" b="19445"/>
          <a:stretch>
            <a:fillRect/>
          </a:stretch>
        </p:blipFill>
        <p:spPr bwMode="auto">
          <a:xfrm>
            <a:off x="142844" y="1643050"/>
            <a:ext cx="88583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Resultado de imagen para che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643182"/>
            <a:ext cx="257523" cy="243763"/>
          </a:xfrm>
          <a:prstGeom prst="rect">
            <a:avLst/>
          </a:prstGeom>
          <a:noFill/>
        </p:spPr>
      </p:pic>
      <p:pic>
        <p:nvPicPr>
          <p:cNvPr id="6" name="Picture 4" descr="Resultado de imagen para che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3429000"/>
            <a:ext cx="257523" cy="24376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7158" y="414338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Adjuntar toda la información requerida en el proceso de la solicitud de exportación, como los TGR-1 por el Certificado Basado en KG, y TGR-1 por Declaración Adicional por Inspección. </a:t>
            </a:r>
            <a:endParaRPr lang="es-HN" dirty="0"/>
          </a:p>
        </p:txBody>
      </p:sp>
      <p:cxnSp>
        <p:nvCxnSpPr>
          <p:cNvPr id="9" name="8 Conector recto de flecha"/>
          <p:cNvCxnSpPr/>
          <p:nvPr/>
        </p:nvCxnSpPr>
        <p:spPr>
          <a:xfrm rot="16200000" flipV="1">
            <a:off x="1643042" y="3214686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572264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15074" y="457200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Y finalmente </a:t>
            </a:r>
            <a:r>
              <a:rPr lang="es-HN" dirty="0" err="1" smtClean="0"/>
              <a:t>click</a:t>
            </a:r>
            <a:r>
              <a:rPr lang="es-HN" dirty="0" smtClean="0"/>
              <a:t> en Guardar</a:t>
            </a:r>
            <a:endParaRPr lang="es-HN" dirty="0"/>
          </a:p>
        </p:txBody>
      </p:sp>
      <p:cxnSp>
        <p:nvCxnSpPr>
          <p:cNvPr id="13" name="12 Conector recto de flecha"/>
          <p:cNvCxnSpPr/>
          <p:nvPr/>
        </p:nvCxnSpPr>
        <p:spPr>
          <a:xfrm rot="5400000" flipH="1" flipV="1">
            <a:off x="7643834" y="407194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HN" dirty="0" smtClean="0"/>
              <a:t>Consideraciones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HN" dirty="0" smtClean="0"/>
              <a:t>Este proceso es aplicable para COMIECOS e Internacionales.</a:t>
            </a:r>
          </a:p>
          <a:p>
            <a:r>
              <a:rPr lang="es-HN" dirty="0" smtClean="0"/>
              <a:t>Los TGR-1 serán descargados de la pagina de SEFIN y pagados en las ventanillas del banco a su elección.</a:t>
            </a:r>
          </a:p>
          <a:p>
            <a:r>
              <a:rPr lang="es-HN" dirty="0" smtClean="0"/>
              <a:t>Bajo esta modalidad el Exportador tendrá que presentarse a ventanilla para entregar la información requerida por la exportación (Solicitud Timbrada, TGR-1 por Solicitud del Certificado en estado pagado y Original, cuando aplique el caso de TGR-1 de Lps.800.00 por Declaración Adicional por Inspección en estado pagado y original, y demás….).</a:t>
            </a:r>
          </a:p>
          <a:p>
            <a:r>
              <a:rPr lang="es-HN" dirty="0" smtClean="0"/>
              <a:t>Por ahora solo los CERTIFICADOS COMIECOS  están bajo la modalidad de DIGITALES los cuales a partir de la fecha una vez que Ventanilla de Exportación </a:t>
            </a:r>
            <a:r>
              <a:rPr lang="es-HN" dirty="0" err="1" smtClean="0"/>
              <a:t>r</a:t>
            </a:r>
            <a:r>
              <a:rPr lang="es-HN" dirty="0" err="1" smtClean="0"/>
              <a:t>ecepcioné</a:t>
            </a:r>
            <a:r>
              <a:rPr lang="es-HN" dirty="0" smtClean="0"/>
              <a:t> y valide el TGR-1, se entregara a las bandejas del exportador en el sistema SECEH los Certificados COMIECOS para su impresión.</a:t>
            </a:r>
          </a:p>
          <a:p>
            <a:r>
              <a:rPr lang="es-HN" dirty="0" smtClean="0"/>
              <a:t>Los Certificados Internacionales seguirán siendo emitidos en las Ventanillas de Exportación del SENASA, para lo cual presentar toda la documentación requerida. </a:t>
            </a:r>
          </a:p>
          <a:p>
            <a:pPr>
              <a:buNone/>
            </a:pPr>
            <a:endParaRPr lang="es-H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ASAIT.DREYESLAPTOP\Pictures\Senasa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6357958"/>
            <a:ext cx="564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b="1" dirty="0" smtClean="0">
                <a:solidFill>
                  <a:schemeClr val="bg1"/>
                </a:solidFill>
                <a:latin typeface="Arial Black" pitchFamily="34" charset="0"/>
              </a:rPr>
              <a:t>Ing. Diego José Reyes/dreyes@senasa.gob.hn</a:t>
            </a:r>
            <a:endParaRPr lang="es-HN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251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Consideraciones</vt:lpstr>
      <vt:lpstr>Diapositiva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SENASAIT</dc:creator>
  <cp:lastModifiedBy>SENASAIT</cp:lastModifiedBy>
  <cp:revision>14</cp:revision>
  <dcterms:created xsi:type="dcterms:W3CDTF">2018-01-15T14:19:38Z</dcterms:created>
  <dcterms:modified xsi:type="dcterms:W3CDTF">2018-01-23T21:25:33Z</dcterms:modified>
</cp:coreProperties>
</file>