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6" r:id="rId3"/>
    <p:sldId id="270" r:id="rId4"/>
    <p:sldId id="260" r:id="rId5"/>
    <p:sldId id="261" r:id="rId6"/>
    <p:sldId id="262" r:id="rId7"/>
    <p:sldId id="263" r:id="rId8"/>
    <p:sldId id="271" r:id="rId9"/>
    <p:sldId id="269" r:id="rId10"/>
  </p:sldIdLst>
  <p:sldSz cx="9144000" cy="6858000" type="screen4x3"/>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521" autoAdjust="0"/>
    <p:restoredTop sz="93188" autoAdjust="0"/>
  </p:normalViewPr>
  <p:slideViewPr>
    <p:cSldViewPr>
      <p:cViewPr varScale="1">
        <p:scale>
          <a:sx n="85" d="100"/>
          <a:sy n="85" d="100"/>
        </p:scale>
        <p:origin x="-93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HN"/>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1E0B6-3A76-41DB-A931-CBE5E7A7F0B1}" type="datetimeFigureOut">
              <a:rPr lang="es-HN" smtClean="0"/>
              <a:t>23/1/2018</a:t>
            </a:fld>
            <a:endParaRPr lang="es-HN"/>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HN"/>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HN"/>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B8777-3CF7-4FDE-BD5C-CB40B5F13BF1}" type="slidenum">
              <a:rPr lang="es-HN" smtClean="0"/>
              <a:t>‹Nº›</a:t>
            </a:fld>
            <a:endParaRPr lang="es-H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HN" dirty="0"/>
          </a:p>
        </p:txBody>
      </p:sp>
      <p:sp>
        <p:nvSpPr>
          <p:cNvPr id="4" name="3 Marcador de número de diapositiva"/>
          <p:cNvSpPr>
            <a:spLocks noGrp="1"/>
          </p:cNvSpPr>
          <p:nvPr>
            <p:ph type="sldNum" sz="quarter" idx="10"/>
          </p:nvPr>
        </p:nvSpPr>
        <p:spPr/>
        <p:txBody>
          <a:bodyPr/>
          <a:lstStyle/>
          <a:p>
            <a:fld id="{586B8777-3CF7-4FDE-BD5C-CB40B5F13BF1}" type="slidenum">
              <a:rPr lang="es-HN" smtClean="0"/>
              <a:t>7</a:t>
            </a:fld>
            <a:endParaRPr lang="es-H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HN"/>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HN"/>
          </a:p>
        </p:txBody>
      </p:sp>
      <p:sp>
        <p:nvSpPr>
          <p:cNvPr id="4" name="3 Marcador de fecha"/>
          <p:cNvSpPr>
            <a:spLocks noGrp="1"/>
          </p:cNvSpPr>
          <p:nvPr>
            <p:ph type="dt" sz="half" idx="10"/>
          </p:nvPr>
        </p:nvSpPr>
        <p:spPr/>
        <p:txBody>
          <a:bodyPr/>
          <a:lstStyle/>
          <a:p>
            <a:fld id="{902EBCCC-DDBA-408C-9A8E-69B7CD1541A9}" type="datetimeFigureOut">
              <a:rPr lang="es-HN" smtClean="0"/>
              <a:pPr/>
              <a:t>23/1/2018</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C2EC31E3-F27D-490E-BEC2-F989B2EED56E}" type="slidenum">
              <a:rPr lang="es-HN" smtClean="0"/>
              <a:pPr/>
              <a:t>‹Nº›</a:t>
            </a:fld>
            <a:endParaRPr lang="es-H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HN"/>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fecha"/>
          <p:cNvSpPr>
            <a:spLocks noGrp="1"/>
          </p:cNvSpPr>
          <p:nvPr>
            <p:ph type="dt" sz="half" idx="10"/>
          </p:nvPr>
        </p:nvSpPr>
        <p:spPr/>
        <p:txBody>
          <a:bodyPr/>
          <a:lstStyle/>
          <a:p>
            <a:fld id="{902EBCCC-DDBA-408C-9A8E-69B7CD1541A9}" type="datetimeFigureOut">
              <a:rPr lang="es-HN" smtClean="0"/>
              <a:pPr/>
              <a:t>23/1/2018</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C2EC31E3-F27D-490E-BEC2-F989B2EED56E}" type="slidenum">
              <a:rPr lang="es-HN" smtClean="0"/>
              <a:pPr/>
              <a:t>‹Nº›</a:t>
            </a:fld>
            <a:endParaRPr lang="es-H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HN"/>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fecha"/>
          <p:cNvSpPr>
            <a:spLocks noGrp="1"/>
          </p:cNvSpPr>
          <p:nvPr>
            <p:ph type="dt" sz="half" idx="10"/>
          </p:nvPr>
        </p:nvSpPr>
        <p:spPr/>
        <p:txBody>
          <a:bodyPr/>
          <a:lstStyle/>
          <a:p>
            <a:fld id="{902EBCCC-DDBA-408C-9A8E-69B7CD1541A9}" type="datetimeFigureOut">
              <a:rPr lang="es-HN" smtClean="0"/>
              <a:pPr/>
              <a:t>23/1/2018</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C2EC31E3-F27D-490E-BEC2-F989B2EED56E}" type="slidenum">
              <a:rPr lang="es-HN" smtClean="0"/>
              <a:pPr/>
              <a:t>‹Nº›</a:t>
            </a:fld>
            <a:endParaRPr lang="es-H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HN"/>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fecha"/>
          <p:cNvSpPr>
            <a:spLocks noGrp="1"/>
          </p:cNvSpPr>
          <p:nvPr>
            <p:ph type="dt" sz="half" idx="10"/>
          </p:nvPr>
        </p:nvSpPr>
        <p:spPr/>
        <p:txBody>
          <a:bodyPr/>
          <a:lstStyle/>
          <a:p>
            <a:fld id="{902EBCCC-DDBA-408C-9A8E-69B7CD1541A9}" type="datetimeFigureOut">
              <a:rPr lang="es-HN" smtClean="0"/>
              <a:pPr/>
              <a:t>23/1/2018</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C2EC31E3-F27D-490E-BEC2-F989B2EED56E}" type="slidenum">
              <a:rPr lang="es-HN" smtClean="0"/>
              <a:pPr/>
              <a:t>‹Nº›</a:t>
            </a:fld>
            <a:endParaRPr lang="es-H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HN"/>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02EBCCC-DDBA-408C-9A8E-69B7CD1541A9}" type="datetimeFigureOut">
              <a:rPr lang="es-HN" smtClean="0"/>
              <a:pPr/>
              <a:t>23/1/2018</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C2EC31E3-F27D-490E-BEC2-F989B2EED56E}" type="slidenum">
              <a:rPr lang="es-HN" smtClean="0"/>
              <a:pPr/>
              <a:t>‹Nº›</a:t>
            </a:fld>
            <a:endParaRPr lang="es-H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HN"/>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5" name="4 Marcador de fecha"/>
          <p:cNvSpPr>
            <a:spLocks noGrp="1"/>
          </p:cNvSpPr>
          <p:nvPr>
            <p:ph type="dt" sz="half" idx="10"/>
          </p:nvPr>
        </p:nvSpPr>
        <p:spPr/>
        <p:txBody>
          <a:bodyPr/>
          <a:lstStyle/>
          <a:p>
            <a:fld id="{902EBCCC-DDBA-408C-9A8E-69B7CD1541A9}" type="datetimeFigureOut">
              <a:rPr lang="es-HN" smtClean="0"/>
              <a:pPr/>
              <a:t>23/1/2018</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C2EC31E3-F27D-490E-BEC2-F989B2EED56E}" type="slidenum">
              <a:rPr lang="es-HN" smtClean="0"/>
              <a:pPr/>
              <a:t>‹Nº›</a:t>
            </a:fld>
            <a:endParaRPr lang="es-H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HN"/>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7" name="6 Marcador de fecha"/>
          <p:cNvSpPr>
            <a:spLocks noGrp="1"/>
          </p:cNvSpPr>
          <p:nvPr>
            <p:ph type="dt" sz="half" idx="10"/>
          </p:nvPr>
        </p:nvSpPr>
        <p:spPr/>
        <p:txBody>
          <a:bodyPr/>
          <a:lstStyle/>
          <a:p>
            <a:fld id="{902EBCCC-DDBA-408C-9A8E-69B7CD1541A9}" type="datetimeFigureOut">
              <a:rPr lang="es-HN" smtClean="0"/>
              <a:pPr/>
              <a:t>23/1/2018</a:t>
            </a:fld>
            <a:endParaRPr lang="es-HN"/>
          </a:p>
        </p:txBody>
      </p:sp>
      <p:sp>
        <p:nvSpPr>
          <p:cNvPr id="8" name="7 Marcador de pie de página"/>
          <p:cNvSpPr>
            <a:spLocks noGrp="1"/>
          </p:cNvSpPr>
          <p:nvPr>
            <p:ph type="ftr" sz="quarter" idx="11"/>
          </p:nvPr>
        </p:nvSpPr>
        <p:spPr/>
        <p:txBody>
          <a:bodyPr/>
          <a:lstStyle/>
          <a:p>
            <a:endParaRPr lang="es-HN"/>
          </a:p>
        </p:txBody>
      </p:sp>
      <p:sp>
        <p:nvSpPr>
          <p:cNvPr id="9" name="8 Marcador de número de diapositiva"/>
          <p:cNvSpPr>
            <a:spLocks noGrp="1"/>
          </p:cNvSpPr>
          <p:nvPr>
            <p:ph type="sldNum" sz="quarter" idx="12"/>
          </p:nvPr>
        </p:nvSpPr>
        <p:spPr/>
        <p:txBody>
          <a:bodyPr/>
          <a:lstStyle/>
          <a:p>
            <a:fld id="{C2EC31E3-F27D-490E-BEC2-F989B2EED56E}" type="slidenum">
              <a:rPr lang="es-HN" smtClean="0"/>
              <a:pPr/>
              <a:t>‹Nº›</a:t>
            </a:fld>
            <a:endParaRPr lang="es-H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HN"/>
          </a:p>
        </p:txBody>
      </p:sp>
      <p:sp>
        <p:nvSpPr>
          <p:cNvPr id="3" name="2 Marcador de fecha"/>
          <p:cNvSpPr>
            <a:spLocks noGrp="1"/>
          </p:cNvSpPr>
          <p:nvPr>
            <p:ph type="dt" sz="half" idx="10"/>
          </p:nvPr>
        </p:nvSpPr>
        <p:spPr/>
        <p:txBody>
          <a:bodyPr/>
          <a:lstStyle/>
          <a:p>
            <a:fld id="{902EBCCC-DDBA-408C-9A8E-69B7CD1541A9}" type="datetimeFigureOut">
              <a:rPr lang="es-HN" smtClean="0"/>
              <a:pPr/>
              <a:t>23/1/2018</a:t>
            </a:fld>
            <a:endParaRPr lang="es-HN"/>
          </a:p>
        </p:txBody>
      </p:sp>
      <p:sp>
        <p:nvSpPr>
          <p:cNvPr id="4" name="3 Marcador de pie de página"/>
          <p:cNvSpPr>
            <a:spLocks noGrp="1"/>
          </p:cNvSpPr>
          <p:nvPr>
            <p:ph type="ftr" sz="quarter" idx="11"/>
          </p:nvPr>
        </p:nvSpPr>
        <p:spPr/>
        <p:txBody>
          <a:bodyPr/>
          <a:lstStyle/>
          <a:p>
            <a:endParaRPr lang="es-HN"/>
          </a:p>
        </p:txBody>
      </p:sp>
      <p:sp>
        <p:nvSpPr>
          <p:cNvPr id="5" name="4 Marcador de número de diapositiva"/>
          <p:cNvSpPr>
            <a:spLocks noGrp="1"/>
          </p:cNvSpPr>
          <p:nvPr>
            <p:ph type="sldNum" sz="quarter" idx="12"/>
          </p:nvPr>
        </p:nvSpPr>
        <p:spPr/>
        <p:txBody>
          <a:bodyPr/>
          <a:lstStyle/>
          <a:p>
            <a:fld id="{C2EC31E3-F27D-490E-BEC2-F989B2EED56E}" type="slidenum">
              <a:rPr lang="es-HN" smtClean="0"/>
              <a:pPr/>
              <a:t>‹Nº›</a:t>
            </a:fld>
            <a:endParaRPr lang="es-H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02EBCCC-DDBA-408C-9A8E-69B7CD1541A9}" type="datetimeFigureOut">
              <a:rPr lang="es-HN" smtClean="0"/>
              <a:pPr/>
              <a:t>23/1/2018</a:t>
            </a:fld>
            <a:endParaRPr lang="es-HN"/>
          </a:p>
        </p:txBody>
      </p:sp>
      <p:sp>
        <p:nvSpPr>
          <p:cNvPr id="3" name="2 Marcador de pie de página"/>
          <p:cNvSpPr>
            <a:spLocks noGrp="1"/>
          </p:cNvSpPr>
          <p:nvPr>
            <p:ph type="ftr" sz="quarter" idx="11"/>
          </p:nvPr>
        </p:nvSpPr>
        <p:spPr/>
        <p:txBody>
          <a:bodyPr/>
          <a:lstStyle/>
          <a:p>
            <a:endParaRPr lang="es-HN"/>
          </a:p>
        </p:txBody>
      </p:sp>
      <p:sp>
        <p:nvSpPr>
          <p:cNvPr id="4" name="3 Marcador de número de diapositiva"/>
          <p:cNvSpPr>
            <a:spLocks noGrp="1"/>
          </p:cNvSpPr>
          <p:nvPr>
            <p:ph type="sldNum" sz="quarter" idx="12"/>
          </p:nvPr>
        </p:nvSpPr>
        <p:spPr/>
        <p:txBody>
          <a:bodyPr/>
          <a:lstStyle/>
          <a:p>
            <a:fld id="{C2EC31E3-F27D-490E-BEC2-F989B2EED56E}" type="slidenum">
              <a:rPr lang="es-HN" smtClean="0"/>
              <a:pPr/>
              <a:t>‹Nº›</a:t>
            </a:fld>
            <a:endParaRPr lang="es-H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HN"/>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02EBCCC-DDBA-408C-9A8E-69B7CD1541A9}" type="datetimeFigureOut">
              <a:rPr lang="es-HN" smtClean="0"/>
              <a:pPr/>
              <a:t>23/1/2018</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C2EC31E3-F27D-490E-BEC2-F989B2EED56E}" type="slidenum">
              <a:rPr lang="es-HN" smtClean="0"/>
              <a:pPr/>
              <a:t>‹Nº›</a:t>
            </a:fld>
            <a:endParaRPr lang="es-H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HN"/>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02EBCCC-DDBA-408C-9A8E-69B7CD1541A9}" type="datetimeFigureOut">
              <a:rPr lang="es-HN" smtClean="0"/>
              <a:pPr/>
              <a:t>23/1/2018</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C2EC31E3-F27D-490E-BEC2-F989B2EED56E}" type="slidenum">
              <a:rPr lang="es-HN" smtClean="0"/>
              <a:pPr/>
              <a:t>‹Nº›</a:t>
            </a:fld>
            <a:endParaRPr lang="es-H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HN"/>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EBCCC-DDBA-408C-9A8E-69B7CD1541A9}" type="datetimeFigureOut">
              <a:rPr lang="es-HN" smtClean="0"/>
              <a:pPr/>
              <a:t>23/1/2018</a:t>
            </a:fld>
            <a:endParaRPr lang="es-HN"/>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C31E3-F27D-490E-BEC2-F989B2EED56E}" type="slidenum">
              <a:rPr lang="es-HN" smtClean="0"/>
              <a:pPr/>
              <a:t>‹Nº›</a:t>
            </a:fld>
            <a:endParaRPr lang="es-H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hn/url?sa=i&amp;rct=j&amp;q=&amp;esrc=s&amp;source=images&amp;cd=&amp;cad=rja&amp;uact=8&amp;ved=0ahUKEwiUm4KAmNrYAhVvcd8KHZRmBmUQjRwIBw&amp;url=https://commons.wikimedia.org/wiki/File:Green_check.svg&amp;psig=AOvVaw2vvmIpZJLuTYn9Vekx_lSt&amp;ust=1516113202145048"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hn/url?sa=i&amp;rct=j&amp;q=&amp;esrc=s&amp;source=images&amp;cd=&amp;cad=rja&amp;uact=8&amp;ved=0ahUKEwiUm4KAmNrYAhVvcd8KHZRmBmUQjRwIBw&amp;url=https://commons.wikimedia.org/wiki/File:Green_check.svg&amp;psig=AOvVaw2vvmIpZJLuTYn9Vekx_lSt&amp;ust=1516113202145048"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hn/url?sa=i&amp;rct=j&amp;q=&amp;esrc=s&amp;source=images&amp;cd=&amp;cad=rja&amp;uact=8&amp;ved=0ahUKEwiUm4KAmNrYAhVvcd8KHZRmBmUQjRwIBw&amp;url=https://commons.wikimedia.org/wiki/File:Green_check.svg&amp;psig=AOvVaw2vvmIpZJLuTYn9Vekx_lSt&amp;ust=1516113202145048"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asa.gob.hn/index.php/sala-de-prensa/comunicados" TargetMode="External"/><Relationship Id="rId3" Type="http://schemas.openxmlformats.org/officeDocument/2006/relationships/image" Target="../media/image9.png"/><Relationship Id="rId7" Type="http://schemas.openxmlformats.org/officeDocument/2006/relationships/hyperlink" Target="http://www.banhcafe.h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google.hn/url?sa=i&amp;rct=j&amp;q=&amp;esrc=s&amp;source=images&amp;cd=&amp;cad=rja&amp;uact=8&amp;ved=0ahUKEwiUm4KAmNrYAhVvcd8KHZRmBmUQjRwIBw&amp;url=https://commons.wikimedia.org/wiki/File:Green_check.svg&amp;psig=AOvVaw2vvmIpZJLuTYn9Vekx_lSt&amp;ust=1516113202145048"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ENASAIT.DREYESLAPTOP\Pictures\SenasaNe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571472" y="6357958"/>
            <a:ext cx="5643570" cy="276999"/>
          </a:xfrm>
          <a:prstGeom prst="rect">
            <a:avLst/>
          </a:prstGeom>
          <a:noFill/>
        </p:spPr>
        <p:txBody>
          <a:bodyPr wrap="square" rtlCol="0">
            <a:spAutoFit/>
          </a:bodyPr>
          <a:lstStyle/>
          <a:p>
            <a:r>
              <a:rPr lang="es-HN" sz="1200" b="1" dirty="0" smtClean="0">
                <a:solidFill>
                  <a:schemeClr val="bg1"/>
                </a:solidFill>
                <a:latin typeface="Arial Black" pitchFamily="34" charset="0"/>
              </a:rPr>
              <a:t>Ing. Diego José Reyes/dreyes@senasa.gob.hn</a:t>
            </a:r>
            <a:endParaRPr lang="es-HN" sz="1200" b="1"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8824" t="2614" r="10294" b="5882"/>
          <a:stretch>
            <a:fillRect/>
          </a:stretch>
        </p:blipFill>
        <p:spPr bwMode="auto">
          <a:xfrm>
            <a:off x="142844" y="142852"/>
            <a:ext cx="8786874" cy="6486310"/>
          </a:xfrm>
          <a:prstGeom prst="rect">
            <a:avLst/>
          </a:prstGeom>
          <a:noFill/>
          <a:ln w="9525">
            <a:noFill/>
            <a:miter lim="800000"/>
            <a:headEnd/>
            <a:tailEnd/>
          </a:ln>
          <a:effectLst/>
        </p:spPr>
      </p:pic>
      <p:cxnSp>
        <p:nvCxnSpPr>
          <p:cNvPr id="7" name="6 Conector recto"/>
          <p:cNvCxnSpPr/>
          <p:nvPr/>
        </p:nvCxnSpPr>
        <p:spPr>
          <a:xfrm>
            <a:off x="6000760" y="3143248"/>
            <a:ext cx="2571768" cy="1588"/>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ENASAIT.DREYESLAPTOP\Pictures\TGR.png"/>
          <p:cNvPicPr>
            <a:picLocks noChangeAspect="1" noChangeArrowheads="1"/>
          </p:cNvPicPr>
          <p:nvPr/>
        </p:nvPicPr>
        <p:blipFill>
          <a:blip r:embed="rId2"/>
          <a:srcRect r="6107"/>
          <a:stretch>
            <a:fillRect/>
          </a:stretch>
        </p:blipFill>
        <p:spPr bwMode="auto">
          <a:xfrm>
            <a:off x="142844" y="142852"/>
            <a:ext cx="8786842" cy="5715040"/>
          </a:xfrm>
          <a:prstGeom prst="rect">
            <a:avLst/>
          </a:prstGeom>
          <a:noFill/>
        </p:spPr>
      </p:pic>
      <p:pic>
        <p:nvPicPr>
          <p:cNvPr id="3076" name="Picture 4" descr="Resultado de imagen para check">
            <a:hlinkClick r:id="rId3"/>
          </p:cNvPr>
          <p:cNvPicPr>
            <a:picLocks noChangeAspect="1" noChangeArrowheads="1"/>
          </p:cNvPicPr>
          <p:nvPr/>
        </p:nvPicPr>
        <p:blipFill>
          <a:blip r:embed="rId4" cstate="print"/>
          <a:srcRect/>
          <a:stretch>
            <a:fillRect/>
          </a:stretch>
        </p:blipFill>
        <p:spPr bwMode="auto">
          <a:xfrm>
            <a:off x="7929586" y="5143512"/>
            <a:ext cx="559406" cy="529515"/>
          </a:xfrm>
          <a:prstGeom prst="rect">
            <a:avLst/>
          </a:prstGeom>
          <a:noFill/>
        </p:spPr>
      </p:pic>
      <p:sp>
        <p:nvSpPr>
          <p:cNvPr id="5" name="4 CuadroTexto"/>
          <p:cNvSpPr txBox="1"/>
          <p:nvPr/>
        </p:nvSpPr>
        <p:spPr>
          <a:xfrm>
            <a:off x="357158" y="4857760"/>
            <a:ext cx="4786346" cy="369332"/>
          </a:xfrm>
          <a:prstGeom prst="rect">
            <a:avLst/>
          </a:prstGeom>
          <a:noFill/>
        </p:spPr>
        <p:txBody>
          <a:bodyPr wrap="square" rtlCol="0">
            <a:spAutoFit/>
          </a:bodyPr>
          <a:lstStyle/>
          <a:p>
            <a:r>
              <a:rPr lang="es-HN" b="1" dirty="0" smtClean="0"/>
              <a:t>SE PRESENTARAN DOS OPCIONES: </a:t>
            </a:r>
            <a:endParaRPr lang="es-HN" b="1" dirty="0"/>
          </a:p>
        </p:txBody>
      </p:sp>
      <p:pic>
        <p:nvPicPr>
          <p:cNvPr id="6" name="Picture 4" descr="Resultado de imagen para check">
            <a:hlinkClick r:id="rId3"/>
          </p:cNvPr>
          <p:cNvPicPr>
            <a:picLocks noChangeAspect="1" noChangeArrowheads="1"/>
          </p:cNvPicPr>
          <p:nvPr/>
        </p:nvPicPr>
        <p:blipFill>
          <a:blip r:embed="rId4" cstate="print"/>
          <a:srcRect/>
          <a:stretch>
            <a:fillRect/>
          </a:stretch>
        </p:blipFill>
        <p:spPr bwMode="auto">
          <a:xfrm>
            <a:off x="8001024" y="4500570"/>
            <a:ext cx="559406" cy="529515"/>
          </a:xfrm>
          <a:prstGeom prst="rect">
            <a:avLst/>
          </a:prstGeom>
          <a:noFill/>
        </p:spPr>
      </p:pic>
      <p:sp>
        <p:nvSpPr>
          <p:cNvPr id="7" name="6 CuadroTexto"/>
          <p:cNvSpPr txBox="1"/>
          <p:nvPr/>
        </p:nvSpPr>
        <p:spPr>
          <a:xfrm>
            <a:off x="285720" y="4857760"/>
            <a:ext cx="3643338" cy="369332"/>
          </a:xfrm>
          <a:prstGeom prst="rect">
            <a:avLst/>
          </a:prstGeom>
          <a:solidFill>
            <a:schemeClr val="bg1"/>
          </a:solidFill>
          <a:ln>
            <a:solidFill>
              <a:schemeClr val="bg1"/>
            </a:solidFill>
          </a:ln>
        </p:spPr>
        <p:txBody>
          <a:bodyPr wrap="square" rtlCol="0">
            <a:spAutoFit/>
          </a:bodyPr>
          <a:lstStyle/>
          <a:p>
            <a:r>
              <a:rPr lang="es-HN" dirty="0" smtClean="0"/>
              <a:t>SELECCIONAR TGR-1 En </a:t>
            </a:r>
            <a:r>
              <a:rPr lang="es-HN" dirty="0" err="1" smtClean="0"/>
              <a:t>Linea</a:t>
            </a:r>
            <a:r>
              <a:rPr lang="es-HN" dirty="0" smtClean="0"/>
              <a:t> </a:t>
            </a:r>
            <a:endParaRPr lang="es-HN" dirty="0"/>
          </a:p>
        </p:txBody>
      </p:sp>
      <p:sp>
        <p:nvSpPr>
          <p:cNvPr id="8" name="7 Rectángulo"/>
          <p:cNvSpPr/>
          <p:nvPr/>
        </p:nvSpPr>
        <p:spPr>
          <a:xfrm>
            <a:off x="4429124" y="5143512"/>
            <a:ext cx="4214842"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ox(in)">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l="28093" t="4800" r="10358" b="38800"/>
          <a:stretch>
            <a:fillRect/>
          </a:stretch>
        </p:blipFill>
        <p:spPr bwMode="auto">
          <a:xfrm>
            <a:off x="357158" y="1214421"/>
            <a:ext cx="8786842" cy="4529117"/>
          </a:xfrm>
          <a:prstGeom prst="rect">
            <a:avLst/>
          </a:prstGeom>
          <a:noFill/>
          <a:ln w="9525">
            <a:noFill/>
            <a:miter lim="800000"/>
            <a:headEnd/>
            <a:tailEnd/>
          </a:ln>
          <a:effectLst/>
        </p:spPr>
      </p:pic>
      <p:pic>
        <p:nvPicPr>
          <p:cNvPr id="5" name="Picture 4" descr="Resultado de imagen para check">
            <a:hlinkClick r:id="rId3"/>
          </p:cNvPr>
          <p:cNvPicPr>
            <a:picLocks noChangeAspect="1" noChangeArrowheads="1"/>
          </p:cNvPicPr>
          <p:nvPr/>
        </p:nvPicPr>
        <p:blipFill>
          <a:blip r:embed="rId4" cstate="print"/>
          <a:srcRect/>
          <a:stretch>
            <a:fillRect/>
          </a:stretch>
        </p:blipFill>
        <p:spPr bwMode="auto">
          <a:xfrm>
            <a:off x="7786710" y="4429132"/>
            <a:ext cx="257523" cy="243763"/>
          </a:xfrm>
          <a:prstGeom prst="rect">
            <a:avLst/>
          </a:prstGeom>
          <a:noFill/>
        </p:spPr>
      </p:pic>
      <p:sp>
        <p:nvSpPr>
          <p:cNvPr id="6" name="5 CuadroTexto"/>
          <p:cNvSpPr txBox="1"/>
          <p:nvPr/>
        </p:nvSpPr>
        <p:spPr>
          <a:xfrm>
            <a:off x="5929322" y="4214818"/>
            <a:ext cx="785818" cy="276999"/>
          </a:xfrm>
          <a:prstGeom prst="rect">
            <a:avLst/>
          </a:prstGeom>
          <a:noFill/>
        </p:spPr>
        <p:txBody>
          <a:bodyPr wrap="square" rtlCol="0">
            <a:spAutoFit/>
          </a:bodyPr>
          <a:lstStyle/>
          <a:p>
            <a:r>
              <a:rPr lang="es-HN" sz="1200" dirty="0" smtClean="0"/>
              <a:t>15689</a:t>
            </a:r>
            <a:endParaRPr lang="es-HN" sz="1200" dirty="0"/>
          </a:p>
        </p:txBody>
      </p:sp>
      <p:cxnSp>
        <p:nvCxnSpPr>
          <p:cNvPr id="7" name="6 Conector recto"/>
          <p:cNvCxnSpPr/>
          <p:nvPr/>
        </p:nvCxnSpPr>
        <p:spPr>
          <a:xfrm>
            <a:off x="5786446" y="4714884"/>
            <a:ext cx="2000264" cy="1588"/>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8" name="7 CuadroTexto"/>
          <p:cNvSpPr txBox="1"/>
          <p:nvPr/>
        </p:nvSpPr>
        <p:spPr>
          <a:xfrm>
            <a:off x="785786" y="5214950"/>
            <a:ext cx="3571900" cy="1200329"/>
          </a:xfrm>
          <a:prstGeom prst="rect">
            <a:avLst/>
          </a:prstGeom>
          <a:solidFill>
            <a:schemeClr val="bg1"/>
          </a:solidFill>
        </p:spPr>
        <p:txBody>
          <a:bodyPr wrap="square" rtlCol="0">
            <a:spAutoFit/>
          </a:bodyPr>
          <a:lstStyle/>
          <a:p>
            <a:r>
              <a:rPr lang="es-HN" dirty="0" smtClean="0"/>
              <a:t>Una vez que ha llenado la solicitud con los campos solicitados, procederá </a:t>
            </a:r>
            <a:r>
              <a:rPr lang="es-HN" dirty="0" smtClean="0"/>
              <a:t>a dar </a:t>
            </a:r>
            <a:r>
              <a:rPr lang="es-HN" dirty="0" err="1" smtClean="0"/>
              <a:t>click</a:t>
            </a:r>
            <a:r>
              <a:rPr lang="es-HN" dirty="0" smtClean="0"/>
              <a:t> en el </a:t>
            </a:r>
            <a:r>
              <a:rPr lang="es-HN" dirty="0" err="1" smtClean="0"/>
              <a:t>boton</a:t>
            </a:r>
            <a:r>
              <a:rPr lang="es-HN" dirty="0" smtClean="0"/>
              <a:t> Generar TGR-1</a:t>
            </a:r>
            <a:endParaRPr lang="es-HN" dirty="0"/>
          </a:p>
        </p:txBody>
      </p:sp>
      <p:cxnSp>
        <p:nvCxnSpPr>
          <p:cNvPr id="9" name="8 Conector recto de flecha"/>
          <p:cNvCxnSpPr/>
          <p:nvPr/>
        </p:nvCxnSpPr>
        <p:spPr>
          <a:xfrm flipV="1">
            <a:off x="3786182" y="4572008"/>
            <a:ext cx="2214578"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5857884" y="5357826"/>
            <a:ext cx="2857520" cy="646331"/>
          </a:xfrm>
          <a:prstGeom prst="rect">
            <a:avLst/>
          </a:prstGeom>
          <a:noFill/>
        </p:spPr>
        <p:txBody>
          <a:bodyPr wrap="square" rtlCol="0">
            <a:spAutoFit/>
          </a:bodyPr>
          <a:lstStyle/>
          <a:p>
            <a:r>
              <a:rPr lang="es-HN" dirty="0" smtClean="0"/>
              <a:t>Y automáticamente el sistema generara un TGR-1 </a:t>
            </a:r>
            <a:endParaRPr lang="es-HN" dirty="0"/>
          </a:p>
        </p:txBody>
      </p:sp>
      <p:cxnSp>
        <p:nvCxnSpPr>
          <p:cNvPr id="16" name="15 Conector recto de flecha"/>
          <p:cNvCxnSpPr/>
          <p:nvPr/>
        </p:nvCxnSpPr>
        <p:spPr>
          <a:xfrm rot="16200000" flipV="1">
            <a:off x="6286512" y="4572008"/>
            <a:ext cx="85725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3357554" y="1214422"/>
            <a:ext cx="3571900" cy="1477328"/>
          </a:xfrm>
          <a:prstGeom prst="rect">
            <a:avLst/>
          </a:prstGeom>
          <a:solidFill>
            <a:schemeClr val="bg1"/>
          </a:solidFill>
          <a:ln>
            <a:solidFill>
              <a:schemeClr val="bg1"/>
            </a:solidFill>
          </a:ln>
        </p:spPr>
        <p:txBody>
          <a:bodyPr wrap="square" rtlCol="0">
            <a:spAutoFit/>
          </a:bodyPr>
          <a:lstStyle/>
          <a:p>
            <a:pPr algn="just"/>
            <a:r>
              <a:rPr lang="es-HN" dirty="0" smtClean="0">
                <a:solidFill>
                  <a:srgbClr val="FF0000"/>
                </a:solidFill>
              </a:rPr>
              <a:t>En este caso no será necesario descargar TGR-1 desde los portales de FINANZAS, ni llegar a ventanillas bancarias con las 4 copias respectivas.</a:t>
            </a:r>
            <a:endParaRPr lang="es-HN"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2000"/>
                                        <p:tgtEl>
                                          <p:spTgt spid="6"/>
                                        </p:tgtEl>
                                      </p:cBhvr>
                                    </p:animEffect>
                                  </p:childTnLst>
                                </p:cTn>
                              </p:par>
                              <p:par>
                                <p:cTn id="26" presetID="8" presetClass="entr" presetSubtype="16"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amond(in)">
                                      <p:cBhvr>
                                        <p:cTn id="28" dur="2000"/>
                                        <p:tgtEl>
                                          <p:spTgt spid="16"/>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amond(in)">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4"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l="10156" t="47222" r="17188" b="19445"/>
          <a:stretch>
            <a:fillRect/>
          </a:stretch>
        </p:blipFill>
        <p:spPr bwMode="auto">
          <a:xfrm>
            <a:off x="142844" y="1643050"/>
            <a:ext cx="8858312" cy="2286016"/>
          </a:xfrm>
          <a:prstGeom prst="rect">
            <a:avLst/>
          </a:prstGeom>
          <a:noFill/>
          <a:ln w="9525">
            <a:noFill/>
            <a:miter lim="800000"/>
            <a:headEnd/>
            <a:tailEnd/>
          </a:ln>
          <a:effectLst/>
        </p:spPr>
      </p:pic>
      <p:pic>
        <p:nvPicPr>
          <p:cNvPr id="5" name="Picture 4" descr="Resultado de imagen para check">
            <a:hlinkClick r:id="rId3"/>
          </p:cNvPr>
          <p:cNvPicPr>
            <a:picLocks noChangeAspect="1" noChangeArrowheads="1"/>
          </p:cNvPicPr>
          <p:nvPr/>
        </p:nvPicPr>
        <p:blipFill>
          <a:blip r:embed="rId4" cstate="print"/>
          <a:srcRect/>
          <a:stretch>
            <a:fillRect/>
          </a:stretch>
        </p:blipFill>
        <p:spPr bwMode="auto">
          <a:xfrm>
            <a:off x="1500166" y="2643182"/>
            <a:ext cx="257523" cy="243763"/>
          </a:xfrm>
          <a:prstGeom prst="rect">
            <a:avLst/>
          </a:prstGeom>
          <a:noFill/>
        </p:spPr>
      </p:pic>
      <p:pic>
        <p:nvPicPr>
          <p:cNvPr id="6" name="Picture 4" descr="Resultado de imagen para check">
            <a:hlinkClick r:id="rId3"/>
          </p:cNvPr>
          <p:cNvPicPr>
            <a:picLocks noChangeAspect="1" noChangeArrowheads="1"/>
          </p:cNvPicPr>
          <p:nvPr/>
        </p:nvPicPr>
        <p:blipFill>
          <a:blip r:embed="rId4" cstate="print"/>
          <a:srcRect/>
          <a:stretch>
            <a:fillRect/>
          </a:stretch>
        </p:blipFill>
        <p:spPr bwMode="auto">
          <a:xfrm>
            <a:off x="8286776" y="3429000"/>
            <a:ext cx="257523" cy="243763"/>
          </a:xfrm>
          <a:prstGeom prst="rect">
            <a:avLst/>
          </a:prstGeom>
          <a:noFill/>
        </p:spPr>
      </p:pic>
      <p:sp>
        <p:nvSpPr>
          <p:cNvPr id="7" name="6 CuadroTexto"/>
          <p:cNvSpPr txBox="1"/>
          <p:nvPr/>
        </p:nvSpPr>
        <p:spPr>
          <a:xfrm>
            <a:off x="214282" y="3857628"/>
            <a:ext cx="3357586" cy="2585323"/>
          </a:xfrm>
          <a:prstGeom prst="rect">
            <a:avLst/>
          </a:prstGeom>
          <a:noFill/>
        </p:spPr>
        <p:txBody>
          <a:bodyPr wrap="square" rtlCol="0">
            <a:spAutoFit/>
          </a:bodyPr>
          <a:lstStyle/>
          <a:p>
            <a:r>
              <a:rPr lang="es-HN" dirty="0" smtClean="0"/>
              <a:t>Adjuntar la información requerida para el proceso de solicitud del certificado. En este caso no será necesario adjuntar el TGR-1 por el valor del Certificado según su precio en KG, pero si adjuntar el TGR-1 por Declaración Adicional por Inspección cuando la solicitud de exportación lo requiera</a:t>
            </a:r>
          </a:p>
        </p:txBody>
      </p:sp>
      <p:cxnSp>
        <p:nvCxnSpPr>
          <p:cNvPr id="9" name="8 Conector recto de flecha"/>
          <p:cNvCxnSpPr/>
          <p:nvPr/>
        </p:nvCxnSpPr>
        <p:spPr>
          <a:xfrm rot="16200000" flipV="1">
            <a:off x="750067" y="3321843"/>
            <a:ext cx="78581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6429388" y="4429132"/>
            <a:ext cx="2000264" cy="646331"/>
          </a:xfrm>
          <a:prstGeom prst="rect">
            <a:avLst/>
          </a:prstGeom>
          <a:noFill/>
        </p:spPr>
        <p:txBody>
          <a:bodyPr wrap="square" rtlCol="0">
            <a:spAutoFit/>
          </a:bodyPr>
          <a:lstStyle/>
          <a:p>
            <a:r>
              <a:rPr lang="es-HN" dirty="0" smtClean="0"/>
              <a:t>Y finalmente clic en Guardar</a:t>
            </a:r>
            <a:endParaRPr lang="es-HN" dirty="0"/>
          </a:p>
        </p:txBody>
      </p:sp>
      <p:cxnSp>
        <p:nvCxnSpPr>
          <p:cNvPr id="12" name="11 Conector recto de flecha"/>
          <p:cNvCxnSpPr/>
          <p:nvPr/>
        </p:nvCxnSpPr>
        <p:spPr>
          <a:xfrm rot="5400000" flipH="1" flipV="1">
            <a:off x="7750991" y="3964785"/>
            <a:ext cx="42862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4214810" y="5786454"/>
            <a:ext cx="3786214" cy="646331"/>
          </a:xfrm>
          <a:prstGeom prst="rect">
            <a:avLst/>
          </a:prstGeom>
          <a:noFill/>
          <a:ln>
            <a:solidFill>
              <a:schemeClr val="accent1"/>
            </a:solidFill>
          </a:ln>
        </p:spPr>
        <p:txBody>
          <a:bodyPr wrap="square" rtlCol="0">
            <a:spAutoFit/>
          </a:bodyPr>
          <a:lstStyle/>
          <a:p>
            <a:r>
              <a:rPr lang="es-HN" dirty="0" smtClean="0">
                <a:solidFill>
                  <a:srgbClr val="FF0000"/>
                </a:solidFill>
              </a:rPr>
              <a:t>Recordar que hasta ahora la Solicitud de Exportación no esta pagada.</a:t>
            </a:r>
            <a:endParaRPr lang="es-HN"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l="8882" t="14035" r="10196" b="26315"/>
          <a:stretch>
            <a:fillRect/>
          </a:stretch>
        </p:blipFill>
        <p:spPr bwMode="auto">
          <a:xfrm>
            <a:off x="0" y="214290"/>
            <a:ext cx="8949593" cy="4857784"/>
          </a:xfrm>
          <a:prstGeom prst="rect">
            <a:avLst/>
          </a:prstGeom>
          <a:noFill/>
          <a:ln w="9525">
            <a:noFill/>
            <a:miter lim="800000"/>
            <a:headEnd/>
            <a:tailEnd/>
          </a:ln>
          <a:effectLst/>
        </p:spPr>
      </p:pic>
      <p:cxnSp>
        <p:nvCxnSpPr>
          <p:cNvPr id="6" name="5 Conector recto"/>
          <p:cNvCxnSpPr/>
          <p:nvPr/>
        </p:nvCxnSpPr>
        <p:spPr>
          <a:xfrm>
            <a:off x="1071538" y="2285992"/>
            <a:ext cx="714380" cy="1588"/>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4" name="3 CuadroTexto"/>
          <p:cNvSpPr txBox="1"/>
          <p:nvPr/>
        </p:nvSpPr>
        <p:spPr>
          <a:xfrm>
            <a:off x="571472" y="5214950"/>
            <a:ext cx="5357850" cy="1477328"/>
          </a:xfrm>
          <a:prstGeom prst="rect">
            <a:avLst/>
          </a:prstGeom>
          <a:noFill/>
        </p:spPr>
        <p:txBody>
          <a:bodyPr wrap="square" rtlCol="0">
            <a:spAutoFit/>
          </a:bodyPr>
          <a:lstStyle/>
          <a:p>
            <a:r>
              <a:rPr lang="es-HN" dirty="0" smtClean="0"/>
              <a:t>Una vez guardada la solicitud, nos genera la bandeja de Certificados </a:t>
            </a:r>
            <a:r>
              <a:rPr lang="es-HN" dirty="0" err="1" smtClean="0"/>
              <a:t>Fitos</a:t>
            </a:r>
            <a:r>
              <a:rPr lang="es-HN" dirty="0" smtClean="0"/>
              <a:t> o Zoos en Proceso, en la cual nos muestra el histórico de solicitudes de exportación con su respectivo numero de TGR-1, que en este caso </a:t>
            </a:r>
            <a:r>
              <a:rPr lang="es-HN" dirty="0" err="1" smtClean="0"/>
              <a:t>sera</a:t>
            </a:r>
            <a:r>
              <a:rPr lang="es-HN" dirty="0" smtClean="0"/>
              <a:t> el Numero de TGR-1 generado en el SECEH</a:t>
            </a:r>
            <a:endParaRPr lang="es-HN" dirty="0"/>
          </a:p>
        </p:txBody>
      </p:sp>
      <p:cxnSp>
        <p:nvCxnSpPr>
          <p:cNvPr id="7" name="6 Conector recto de flecha"/>
          <p:cNvCxnSpPr/>
          <p:nvPr/>
        </p:nvCxnSpPr>
        <p:spPr>
          <a:xfrm rot="16200000" flipV="1">
            <a:off x="285720" y="3714752"/>
            <a:ext cx="278608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4572000" y="357166"/>
            <a:ext cx="4143404" cy="923330"/>
          </a:xfrm>
          <a:prstGeom prst="rect">
            <a:avLst/>
          </a:prstGeom>
          <a:solidFill>
            <a:schemeClr val="bg1"/>
          </a:solidFill>
          <a:ln>
            <a:solidFill>
              <a:schemeClr val="bg1"/>
            </a:solidFill>
          </a:ln>
        </p:spPr>
        <p:txBody>
          <a:bodyPr wrap="square" rtlCol="0">
            <a:spAutoFit/>
          </a:bodyPr>
          <a:lstStyle/>
          <a:p>
            <a:r>
              <a:rPr lang="es-HN" dirty="0" smtClean="0"/>
              <a:t>Si damos </a:t>
            </a:r>
            <a:r>
              <a:rPr lang="es-HN" dirty="0" err="1" smtClean="0"/>
              <a:t>click</a:t>
            </a:r>
            <a:r>
              <a:rPr lang="es-HN" dirty="0" smtClean="0"/>
              <a:t> en el numero del TGR-1 nos direccionara al TGR-1 generado desde la pagina del </a:t>
            </a:r>
            <a:r>
              <a:rPr lang="es-HN" dirty="0" err="1" smtClean="0"/>
              <a:t>sefin</a:t>
            </a:r>
            <a:r>
              <a:rPr lang="es-HN" dirty="0" smtClean="0"/>
              <a:t> de una forma </a:t>
            </a:r>
            <a:r>
              <a:rPr lang="es-HN" dirty="0" err="1" smtClean="0"/>
              <a:t>automatica</a:t>
            </a:r>
            <a:r>
              <a:rPr lang="es-HN" dirty="0" smtClean="0"/>
              <a:t>.</a:t>
            </a:r>
            <a:endParaRPr lang="es-HN" dirty="0"/>
          </a:p>
        </p:txBody>
      </p:sp>
      <p:cxnSp>
        <p:nvCxnSpPr>
          <p:cNvPr id="10" name="9 Conector recto de flecha"/>
          <p:cNvCxnSpPr/>
          <p:nvPr/>
        </p:nvCxnSpPr>
        <p:spPr>
          <a:xfrm rot="10800000" flipV="1">
            <a:off x="1643042" y="1000108"/>
            <a:ext cx="3000396"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t="4597" b="6897"/>
          <a:stretch>
            <a:fillRect/>
          </a:stretch>
        </p:blipFill>
        <p:spPr bwMode="auto">
          <a:xfrm>
            <a:off x="0" y="285728"/>
            <a:ext cx="9144000" cy="6143668"/>
          </a:xfrm>
          <a:prstGeom prst="rect">
            <a:avLst/>
          </a:prstGeom>
          <a:noFill/>
          <a:ln w="9525">
            <a:noFill/>
            <a:miter lim="800000"/>
            <a:headEnd/>
            <a:tailEnd/>
          </a:ln>
          <a:effectLst/>
        </p:spPr>
      </p:pic>
      <p:pic>
        <p:nvPicPr>
          <p:cNvPr id="20483" name="Picture 3" descr="C:\Users\SENASAIT.DREYESLAPTOP\Pictures\TGR6.png"/>
          <p:cNvPicPr>
            <a:picLocks noChangeAspect="1" noChangeArrowheads="1"/>
          </p:cNvPicPr>
          <p:nvPr/>
        </p:nvPicPr>
        <p:blipFill>
          <a:blip r:embed="rId4"/>
          <a:srcRect/>
          <a:stretch>
            <a:fillRect/>
          </a:stretch>
        </p:blipFill>
        <p:spPr bwMode="auto">
          <a:xfrm>
            <a:off x="357158" y="5286388"/>
            <a:ext cx="8583613" cy="876300"/>
          </a:xfrm>
          <a:prstGeom prst="rect">
            <a:avLst/>
          </a:prstGeom>
          <a:noFill/>
        </p:spPr>
      </p:pic>
      <p:pic>
        <p:nvPicPr>
          <p:cNvPr id="6" name="Picture 4" descr="Resultado de imagen para check">
            <a:hlinkClick r:id="rId5"/>
          </p:cNvPr>
          <p:cNvPicPr>
            <a:picLocks noChangeAspect="1" noChangeArrowheads="1"/>
          </p:cNvPicPr>
          <p:nvPr/>
        </p:nvPicPr>
        <p:blipFill>
          <a:blip r:embed="rId6" cstate="print"/>
          <a:srcRect/>
          <a:stretch>
            <a:fillRect/>
          </a:stretch>
        </p:blipFill>
        <p:spPr bwMode="auto">
          <a:xfrm>
            <a:off x="6215074" y="5357826"/>
            <a:ext cx="528294" cy="500066"/>
          </a:xfrm>
          <a:prstGeom prst="rect">
            <a:avLst/>
          </a:prstGeom>
          <a:noFill/>
        </p:spPr>
      </p:pic>
      <p:sp>
        <p:nvSpPr>
          <p:cNvPr id="5" name="4 CuadroTexto"/>
          <p:cNvSpPr txBox="1"/>
          <p:nvPr/>
        </p:nvSpPr>
        <p:spPr>
          <a:xfrm>
            <a:off x="1500166" y="2000240"/>
            <a:ext cx="3286148" cy="1477328"/>
          </a:xfrm>
          <a:prstGeom prst="rect">
            <a:avLst/>
          </a:prstGeom>
          <a:solidFill>
            <a:schemeClr val="bg1"/>
          </a:solidFill>
          <a:ln>
            <a:solidFill>
              <a:schemeClr val="bg1"/>
            </a:solidFill>
          </a:ln>
        </p:spPr>
        <p:txBody>
          <a:bodyPr wrap="square" rtlCol="0">
            <a:spAutoFit/>
          </a:bodyPr>
          <a:lstStyle/>
          <a:p>
            <a:r>
              <a:rPr lang="es-HN" dirty="0" smtClean="0"/>
              <a:t>Por ahora entrar a </a:t>
            </a:r>
            <a:r>
              <a:rPr lang="es-HN" dirty="0" smtClean="0">
                <a:hlinkClick r:id="rId7"/>
              </a:rPr>
              <a:t>www.banhcafe.hn</a:t>
            </a:r>
            <a:r>
              <a:rPr lang="es-HN" dirty="0" smtClean="0"/>
              <a:t>. Se espera que a la brevedad posible muchos mas bancos de la banca nacional se sumen</a:t>
            </a:r>
            <a:endParaRPr lang="es-HN" dirty="0"/>
          </a:p>
        </p:txBody>
      </p:sp>
      <p:sp>
        <p:nvSpPr>
          <p:cNvPr id="7" name="6 CuadroTexto"/>
          <p:cNvSpPr txBox="1"/>
          <p:nvPr/>
        </p:nvSpPr>
        <p:spPr>
          <a:xfrm>
            <a:off x="428596" y="3714752"/>
            <a:ext cx="5000660" cy="1477328"/>
          </a:xfrm>
          <a:prstGeom prst="rect">
            <a:avLst/>
          </a:prstGeom>
          <a:solidFill>
            <a:schemeClr val="bg1"/>
          </a:solidFill>
          <a:ln>
            <a:solidFill>
              <a:srgbClr val="FF0000"/>
            </a:solidFill>
          </a:ln>
        </p:spPr>
        <p:txBody>
          <a:bodyPr wrap="square" rtlCol="0">
            <a:spAutoFit/>
          </a:bodyPr>
          <a:lstStyle/>
          <a:p>
            <a:r>
              <a:rPr lang="es-HN" dirty="0" smtClean="0"/>
              <a:t>Para dicho proceso </a:t>
            </a:r>
            <a:r>
              <a:rPr lang="es-HN" dirty="0" smtClean="0"/>
              <a:t>favor dirigirse a: </a:t>
            </a:r>
            <a:r>
              <a:rPr lang="es-HN" dirty="0" smtClean="0">
                <a:hlinkClick r:id="rId8"/>
              </a:rPr>
              <a:t>http://</a:t>
            </a:r>
            <a:r>
              <a:rPr lang="es-HN" dirty="0" smtClean="0">
                <a:hlinkClick r:id="rId8"/>
              </a:rPr>
              <a:t>senasa.gob.hn/index.php/sala-de-prensa/comunicados</a:t>
            </a:r>
            <a:r>
              <a:rPr lang="es-HN" dirty="0" smtClean="0"/>
              <a:t>, y proceder a visualizar el Video </a:t>
            </a:r>
            <a:r>
              <a:rPr lang="es-HN" dirty="0" smtClean="0"/>
              <a:t>tutorial de elaboración de pago en línea </a:t>
            </a:r>
            <a:r>
              <a:rPr lang="es-HN" dirty="0" err="1" smtClean="0"/>
              <a:t>Através</a:t>
            </a:r>
            <a:r>
              <a:rPr lang="es-HN" dirty="0" smtClean="0"/>
              <a:t> de </a:t>
            </a:r>
            <a:r>
              <a:rPr lang="es-HN" dirty="0" err="1" smtClean="0"/>
              <a:t>Bancafe</a:t>
            </a:r>
            <a:r>
              <a:rPr lang="es-HN" dirty="0" smtClean="0"/>
              <a:t>.</a:t>
            </a:r>
            <a:endParaRPr lang="es-H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HN" dirty="0" smtClean="0"/>
              <a:t>Consideraciones: </a:t>
            </a:r>
            <a:endParaRPr lang="es-HN" dirty="0"/>
          </a:p>
        </p:txBody>
      </p:sp>
      <p:sp>
        <p:nvSpPr>
          <p:cNvPr id="3" name="2 Marcador de contenido"/>
          <p:cNvSpPr>
            <a:spLocks noGrp="1"/>
          </p:cNvSpPr>
          <p:nvPr>
            <p:ph idx="1"/>
          </p:nvPr>
        </p:nvSpPr>
        <p:spPr/>
        <p:txBody>
          <a:bodyPr>
            <a:normAutofit fontScale="40000" lnSpcReduction="20000"/>
          </a:bodyPr>
          <a:lstStyle/>
          <a:p>
            <a:r>
              <a:rPr lang="es-HN" sz="4300" dirty="0" smtClean="0"/>
              <a:t>Este proceso es aplicable para COMIECOS e Internacionales.</a:t>
            </a:r>
          </a:p>
          <a:p>
            <a:r>
              <a:rPr lang="es-HN" sz="4300" dirty="0" smtClean="0"/>
              <a:t>Cuando el técnico </a:t>
            </a:r>
            <a:r>
              <a:rPr lang="es-HN" sz="4300" dirty="0" err="1" smtClean="0"/>
              <a:t>fito</a:t>
            </a:r>
            <a:r>
              <a:rPr lang="es-HN" sz="4300" dirty="0" smtClean="0"/>
              <a:t> o zoosanitario proceda a aprobar la solicitud envidad, el sistema automáticamente comprobara si el TGR-1 asignado a la solicitud ya fue pagado. </a:t>
            </a:r>
          </a:p>
          <a:p>
            <a:r>
              <a:rPr lang="es-HN" sz="4300" dirty="0" smtClean="0"/>
              <a:t>Bajo esta modalidad el </a:t>
            </a:r>
            <a:r>
              <a:rPr lang="es-HN" sz="4300" dirty="0" smtClean="0"/>
              <a:t>Exportador no </a:t>
            </a:r>
            <a:r>
              <a:rPr lang="es-HN" sz="4300" dirty="0" smtClean="0"/>
              <a:t>tendrá que presentarse a ventanilla para entregar la información requerida por </a:t>
            </a:r>
            <a:r>
              <a:rPr lang="es-HN" sz="4300" dirty="0" smtClean="0"/>
              <a:t>una Exportación COMIECO, ya que el Certificado se presentara en las bandejas del exportador para su impresión. Considerar que si la exportación requiere de TGR-1 por declaración adicional por Inspección si tendrá que entregar </a:t>
            </a:r>
            <a:r>
              <a:rPr lang="es-HN" sz="4300" dirty="0" smtClean="0"/>
              <a:t>a las ventanillas del SENASA </a:t>
            </a:r>
            <a:r>
              <a:rPr lang="es-HN" sz="4300" dirty="0" smtClean="0"/>
              <a:t>dicho TGR-1 (Este pago si tendrá que realizarse de manera presencial en el banco de su conveniencia).</a:t>
            </a:r>
          </a:p>
          <a:p>
            <a:r>
              <a:rPr lang="es-HN" sz="4300" dirty="0" smtClean="0"/>
              <a:t>Para una exportación internacional, si tendrá que hacer presencia física adjuntado y entregando toda la informacion requerida </a:t>
            </a:r>
            <a:r>
              <a:rPr lang="es-HN" sz="4300" dirty="0" smtClean="0"/>
              <a:t>(Solicitud </a:t>
            </a:r>
            <a:r>
              <a:rPr lang="es-HN" sz="4300" dirty="0" smtClean="0"/>
              <a:t>Timbrada, cuando </a:t>
            </a:r>
            <a:r>
              <a:rPr lang="es-HN" sz="4300" dirty="0" smtClean="0"/>
              <a:t>aplique el caso de TGR-1 de Lps.800.00 por Declaración Adicional por Inspección en estado pagado y original, y demás</a:t>
            </a:r>
            <a:r>
              <a:rPr lang="es-HN" sz="4300" dirty="0" smtClean="0"/>
              <a:t>….). La única  excepción  es adjuntar el  TGR-1 por Certificado de Exportación generado desde el SECEH y pagado a través de la banca ON-LINE del banco actual vigente.</a:t>
            </a:r>
          </a:p>
          <a:p>
            <a:r>
              <a:rPr lang="es-HN" sz="4300" dirty="0" smtClean="0"/>
              <a:t>Por los momentos los Certificados COMIECOS que sean pagados de manera ON-LINE con el banco actual vigente, por ahora no presentaran de manera física  la solicitud timbrada por el colegio respectivo hasta que los mismos tengan automatizado un proceso automatizado de pago y timbre electrónico.</a:t>
            </a:r>
          </a:p>
          <a:p>
            <a:endParaRPr lang="es-H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ENASAIT.DREYESLAPTOP\Pictures\SenasaNe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571472" y="6357958"/>
            <a:ext cx="5643570" cy="276999"/>
          </a:xfrm>
          <a:prstGeom prst="rect">
            <a:avLst/>
          </a:prstGeom>
          <a:noFill/>
        </p:spPr>
        <p:txBody>
          <a:bodyPr wrap="square" rtlCol="0">
            <a:spAutoFit/>
          </a:bodyPr>
          <a:lstStyle/>
          <a:p>
            <a:r>
              <a:rPr lang="es-HN" sz="1200" b="1" dirty="0" smtClean="0">
                <a:solidFill>
                  <a:schemeClr val="bg1"/>
                </a:solidFill>
                <a:latin typeface="Arial Black" pitchFamily="34" charset="0"/>
              </a:rPr>
              <a:t>Ing. Diego José Reyes/dreyes@senasa.gob.hn</a:t>
            </a:r>
            <a:endParaRPr lang="es-HN" sz="1200" b="1"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497</Words>
  <Application>Microsoft Office PowerPoint</Application>
  <PresentationFormat>Presentación en pantalla (4:3)</PresentationFormat>
  <Paragraphs>22</Paragraphs>
  <Slides>9</Slides>
  <Notes>1</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Diapositiva 1</vt:lpstr>
      <vt:lpstr>Diapositiva 2</vt:lpstr>
      <vt:lpstr>Diapositiva 3</vt:lpstr>
      <vt:lpstr>Diapositiva 4</vt:lpstr>
      <vt:lpstr>Diapositiva 5</vt:lpstr>
      <vt:lpstr>Diapositiva 6</vt:lpstr>
      <vt:lpstr>Diapositiva 7</vt:lpstr>
      <vt:lpstr>Consideraciones: </vt:lpstr>
      <vt:lpstr>Diapositiva 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SENASAIT</dc:creator>
  <cp:lastModifiedBy>SENASAIT</cp:lastModifiedBy>
  <cp:revision>15</cp:revision>
  <dcterms:created xsi:type="dcterms:W3CDTF">2018-01-15T14:19:38Z</dcterms:created>
  <dcterms:modified xsi:type="dcterms:W3CDTF">2018-01-23T22:46:51Z</dcterms:modified>
</cp:coreProperties>
</file>